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nas Marius" initials="MM" lastIdx="1" clrIdx="0">
    <p:extLst>
      <p:ext uri="{19B8F6BF-5375-455C-9EA6-DF929625EA0E}">
        <p15:presenceInfo xmlns:p15="http://schemas.microsoft.com/office/powerpoint/2012/main" userId="396ea294ca0cb79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0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71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067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169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941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243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063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8423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906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76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35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08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53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83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87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25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32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6B75C6-8F79-4278-93E0-0F07EF802B2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71CFEBF-E647-4ADB-B6EC-871FC7183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04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508C05-8FE2-63C0-A258-691855D95F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77732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E48CED8-CA0B-59D4-1677-F2BE8B8DD1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591" y="2546185"/>
            <a:ext cx="3999282" cy="316645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746842A-9D90-6C12-5FC8-3694F8FD7145}"/>
              </a:ext>
            </a:extLst>
          </p:cNvPr>
          <p:cNvSpPr txBox="1"/>
          <p:nvPr/>
        </p:nvSpPr>
        <p:spPr>
          <a:xfrm>
            <a:off x="5454605" y="1010374"/>
            <a:ext cx="6094428" cy="933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300" b="1" kern="100" dirty="0">
                <a:ln w="9525" cap="flat" cmpd="sng" algn="ctr">
                  <a:solidFill>
                    <a:srgbClr val="BFBFBF">
                      <a:alpha val="50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dist="25400" dir="2700000" sx="0" sy="0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ALEGE SĂ FII COMPETITIV ÎN</a:t>
            </a:r>
            <a:endParaRPr lang="en-GB" sz="23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300" b="1" kern="100" dirty="0">
                <a:ln w="9525" cap="flat" cmpd="sng" algn="ctr">
                  <a:solidFill>
                    <a:srgbClr val="BFBFBF">
                      <a:alpha val="50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dist="25400" dir="2700000" sx="0" sy="0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UNIUNEA EUROPEANĂ!</a:t>
            </a:r>
            <a:endParaRPr lang="en-GB" sz="23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399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885CB-84B7-52AC-8AD1-45C1944E0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65989"/>
            <a:ext cx="10591426" cy="665532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4200" b="1" kern="1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</a:t>
            </a:r>
            <a:r>
              <a:rPr lang="ro-RO" sz="4200" b="1" kern="1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ȚII RELEVANTE (1)</a:t>
            </a:r>
            <a:endParaRPr lang="en-GB" sz="4200" kern="1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"/>
              <a:tabLst>
                <a:tab pos="450215" algn="l"/>
              </a:tabLst>
            </a:pPr>
            <a:r>
              <a:rPr lang="ro-RO" sz="29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Numărul de locuri – 50</a:t>
            </a:r>
            <a:r>
              <a:rPr lang="ro-RO" sz="2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din care </a:t>
            </a:r>
            <a:r>
              <a:rPr lang="ro-RO" sz="29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41</a:t>
            </a:r>
            <a:r>
              <a:rPr lang="ro-RO" sz="2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locuri la Buget și</a:t>
            </a:r>
            <a:r>
              <a:rPr lang="ro-RO" sz="29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</a:t>
            </a:r>
            <a:r>
              <a:rPr lang="ro-RO" sz="2900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locuri cu taxă</a:t>
            </a:r>
            <a:endParaRPr lang="en-GB" sz="2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  <a:tabLst>
                <a:tab pos="450215" algn="l"/>
              </a:tabLst>
            </a:pPr>
            <a:r>
              <a:rPr lang="ro-RO" sz="29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Organizarea unor lecții de pregătire a candidaților pentru examenul de admitere la masterat </a:t>
            </a:r>
            <a:r>
              <a:rPr lang="ro-RO" sz="2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(rezolvarea subiectelor din ultimii 5-7 ani, explicații practice pe baza bibliografiei, sesiuni de întrebări și răspunsuri)</a:t>
            </a:r>
            <a:endParaRPr lang="en-GB" sz="2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  <a:tabLst>
                <a:tab pos="450215" algn="l"/>
              </a:tabLst>
            </a:pPr>
            <a:r>
              <a:rPr lang="ro-RO" sz="29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Peste 90% dintre masteranzii noștri sunt angajați cu contract de muncă full-</a:t>
            </a:r>
            <a:r>
              <a:rPr lang="ro-RO" sz="2900" b="1" kern="100" dirty="0" err="1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ro-RO" sz="29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încă din primul an de studiu, </a:t>
            </a:r>
            <a:r>
              <a:rPr lang="ro-RO" sz="2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iar absolvirea programului de masterat le permite ocuparea unor job-uri mai bine remunerate</a:t>
            </a:r>
            <a:endParaRPr lang="en-GB" sz="2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  <a:tabLst>
                <a:tab pos="450215" algn="l"/>
              </a:tabLst>
            </a:pPr>
            <a:r>
              <a:rPr lang="ro-RO" sz="29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Planul de învățământ este compatibil cu programe similare organizate de universități europene din TOP 100 Mondial</a:t>
            </a:r>
            <a:r>
              <a:rPr lang="en-GB" sz="29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(conform </a:t>
            </a:r>
            <a:r>
              <a:rPr lang="en-GB" sz="29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evaluării</a:t>
            </a:r>
            <a:r>
              <a:rPr lang="en-GB" sz="29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Aracis</a:t>
            </a:r>
            <a:r>
              <a:rPr lang="en-GB" sz="29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  <a:tabLst>
                <a:tab pos="450215" algn="l"/>
              </a:tabLst>
            </a:pPr>
            <a:r>
              <a:rPr lang="ro-RO" sz="29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Masteranzii vor beneficia de un program flexibil de </a:t>
            </a:r>
            <a:r>
              <a:rPr lang="ro-RO" sz="2900" b="1" kern="100" dirty="0" err="1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desfăşurare</a:t>
            </a:r>
            <a:r>
              <a:rPr lang="ro-RO" sz="29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o-RO" sz="2900" b="1" kern="100" dirty="0" err="1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activităţilor</a:t>
            </a:r>
            <a:r>
              <a:rPr lang="ro-RO" sz="29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didactice </a:t>
            </a:r>
            <a:endParaRPr lang="en-GB" sz="2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  <a:tabLst>
                <a:tab pos="450215" algn="l"/>
              </a:tabLst>
            </a:pPr>
            <a:r>
              <a:rPr lang="ro-RO" sz="29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Cursurile sunt interactive, fiind organizate sub formă de dezbateri, iar examenele presupun prezentarea unor proiecte/rezolvarea unor studii de caz</a:t>
            </a:r>
            <a:endParaRPr lang="en-GB" sz="2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70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1B225-80F8-491B-6403-4F1CD39FD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394" y="234884"/>
            <a:ext cx="10018713" cy="632617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buNone/>
              <a:tabLst>
                <a:tab pos="450215" algn="l"/>
              </a:tabLst>
            </a:pPr>
            <a:r>
              <a:rPr lang="en-GB" sz="3400" b="1" kern="1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</a:t>
            </a:r>
            <a:r>
              <a:rPr lang="ro-RO" sz="3400" b="1" kern="1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ȚII RELEVANTE (2)</a:t>
            </a:r>
            <a:endParaRPr lang="en-GB" sz="3400" kern="1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  <a:tabLst>
                <a:tab pos="450215" algn="l"/>
              </a:tabLst>
            </a:pPr>
            <a:endParaRPr lang="ro-RO" sz="2400" kern="100" dirty="0">
              <a:solidFill>
                <a:srgbClr val="2E74B5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  <a:tabLst>
                <a:tab pos="450215" algn="l"/>
              </a:tabLst>
            </a:pPr>
            <a:r>
              <a:rPr lang="ro-RO" sz="24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Corp profesoral cu peste 20 ani experiență teoretică și practică</a:t>
            </a:r>
            <a:r>
              <a:rPr lang="en-GB" sz="24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care </a:t>
            </a:r>
            <a:r>
              <a:rPr lang="en-GB" sz="2400" b="1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4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oferi</a:t>
            </a:r>
            <a:r>
              <a:rPr lang="en-GB" sz="24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asistență</a:t>
            </a:r>
            <a:r>
              <a:rPr lang="en-GB" sz="24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specializată</a:t>
            </a:r>
            <a:r>
              <a:rPr lang="en-GB" sz="24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inclusiv</a:t>
            </a:r>
            <a:r>
              <a:rPr lang="en-GB" sz="24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24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elaborarea</a:t>
            </a:r>
            <a:r>
              <a:rPr lang="en-GB" sz="24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lucrărilor</a:t>
            </a:r>
            <a:r>
              <a:rPr lang="en-GB" sz="24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400" b="1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dizertație</a:t>
            </a:r>
            <a:r>
              <a:rPr lang="en-GB" sz="24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(max. 25 de </a:t>
            </a:r>
            <a:r>
              <a:rPr lang="en-GB" sz="24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pagini</a:t>
            </a:r>
            <a:r>
              <a:rPr lang="en-GB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4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 accent </a:t>
            </a:r>
            <a:r>
              <a:rPr lang="en-GB" sz="24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asupra</a:t>
            </a:r>
            <a:r>
              <a:rPr lang="en-GB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studiului</a:t>
            </a:r>
            <a:r>
              <a:rPr lang="en-GB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4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caz</a:t>
            </a:r>
            <a:r>
              <a:rPr lang="en-GB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o-RO" sz="24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Susținerea de cursuri de către specialiști invitați de la instituții publice și din mediul privat</a:t>
            </a: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o-RO" sz="24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Oportunitatea studierii în străinătate prin intermediul programului ERASMUS</a:t>
            </a: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o-RO" sz="24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Efectuarea de stagii de practică la instituțiile/companiile partenere ale FAETA și ASE</a:t>
            </a: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o-RO" sz="24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Dobândirea unor competențe și calificări relevante pentru mediul economic</a:t>
            </a: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o-RO" sz="24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Absolvirea programului de masterat oferă posibilitatea continuării parcursului de studii doctorale</a:t>
            </a: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974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3A78E6A-996B-7657-73FF-F325A4B13632}"/>
              </a:ext>
            </a:extLst>
          </p:cNvPr>
          <p:cNvSpPr txBox="1">
            <a:spLocks/>
          </p:cNvSpPr>
          <p:nvPr/>
        </p:nvSpPr>
        <p:spPr>
          <a:xfrm>
            <a:off x="4411744" y="121763"/>
            <a:ext cx="7609752" cy="6326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 dirty="0" err="1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Competenţele</a:t>
            </a:r>
            <a:r>
              <a:rPr lang="en-GB" sz="24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 care le </a:t>
            </a:r>
            <a:r>
              <a:rPr lang="en-GB" sz="2400" b="1" kern="100" dirty="0" err="1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oferim</a:t>
            </a:r>
            <a:r>
              <a:rPr lang="en-GB" sz="24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b="1" kern="100" dirty="0" err="1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masteranzilor</a:t>
            </a:r>
            <a:r>
              <a:rPr lang="en-GB" sz="24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b="1" kern="100" dirty="0" err="1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noştri</a:t>
            </a:r>
            <a:endParaRPr lang="ro-RO" sz="2400" b="1" kern="100" dirty="0">
              <a:solidFill>
                <a:srgbClr val="2E74B5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Stabilirea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strategii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afaceri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dobândirea de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abilități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antreprenoriale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funcție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avantajele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competitive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specifice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mediului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afaceri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european</a:t>
            </a:r>
            <a:endParaRPr lang="en-GB" sz="2000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Deprinderea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abilităţilor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necesare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elaborării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monitorizării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proiecte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accesarea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fondurilor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structurale</a:t>
            </a:r>
            <a:endParaRPr lang="en-GB" sz="2000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Dobândirea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expertiză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elaborarea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studii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piaţă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conjuncturi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macroeconomice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companiile</a:t>
            </a:r>
            <a:r>
              <a:rPr lang="en-GB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multinaţionale</a:t>
            </a:r>
            <a:endParaRPr lang="en-GB" sz="2000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Elaborarea de planuri de afaceri, de proiecte profesionale şi de cercetare utilizând metode cantitative şi calitative privind mediul concurenţial în cadrul Uniunii Europene</a:t>
            </a:r>
            <a:endParaRPr lang="en-GB" sz="2000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Acordarea de consultanţă şi asistenţă specializată instituţiilor publice, agenţiilor guvernamentale şi firmelor private, în domeniul politicilor europene</a:t>
            </a:r>
            <a:endParaRPr lang="en-GB" sz="2000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025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12D129E-781D-8CDB-96AD-39C9839D7607}"/>
              </a:ext>
            </a:extLst>
          </p:cNvPr>
          <p:cNvSpPr txBox="1">
            <a:spLocks/>
          </p:cNvSpPr>
          <p:nvPr/>
        </p:nvSpPr>
        <p:spPr>
          <a:xfrm>
            <a:off x="2535809" y="159469"/>
            <a:ext cx="9530499" cy="642043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600" b="1" kern="100" dirty="0" err="1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Carieră</a:t>
            </a:r>
            <a:r>
              <a:rPr lang="ro-RO" sz="26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profesională</a:t>
            </a:r>
            <a:endParaRPr lang="en-GB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Programul</a:t>
            </a:r>
            <a:r>
              <a:rPr lang="en-GB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masterat</a:t>
            </a:r>
            <a:r>
              <a:rPr lang="en-GB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ECONOMIE EUROPEANĂ</a:t>
            </a:r>
            <a:r>
              <a:rPr lang="en-GB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GB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pregătește</a:t>
            </a:r>
            <a:r>
              <a:rPr lang="en-GB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GB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sz="2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serie</a:t>
            </a:r>
            <a:r>
              <a:rPr lang="en-GB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calificări</a:t>
            </a:r>
            <a:r>
              <a:rPr lang="en-GB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conform </a:t>
            </a:r>
            <a:r>
              <a:rPr lang="en-GB" sz="2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Clasificării</a:t>
            </a:r>
            <a:r>
              <a:rPr lang="en-GB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europene</a:t>
            </a:r>
            <a:r>
              <a:rPr lang="en-GB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2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competențelor</a:t>
            </a:r>
            <a:r>
              <a:rPr lang="en-GB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calificărilor</a:t>
            </a:r>
            <a:r>
              <a:rPr lang="en-GB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GB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ocupațiilor</a:t>
            </a:r>
            <a:r>
              <a:rPr lang="en-GB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(ESCO, </a:t>
            </a:r>
            <a:r>
              <a:rPr lang="en-GB" sz="2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Comisia</a:t>
            </a:r>
            <a:r>
              <a:rPr lang="en-GB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Europeană</a:t>
            </a:r>
            <a:r>
              <a:rPr lang="en-GB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precum:</a:t>
            </a:r>
            <a:endParaRPr lang="en-GB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Specialist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realizarea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analize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strategii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economice</a:t>
            </a:r>
            <a:endParaRPr lang="en-GB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Specialist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politici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regional</a:t>
            </a:r>
            <a:r>
              <a:rPr lang="ro-RO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ă și proiecte europene </a:t>
            </a:r>
            <a:endParaRPr lang="en-GB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Consultant fiscal</a:t>
            </a:r>
            <a:endParaRPr lang="en-GB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Cercetător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domeniul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afacerilor</a:t>
            </a:r>
            <a:endParaRPr lang="en-GB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Consultant pe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politici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concurență</a:t>
            </a:r>
            <a:endParaRPr lang="en-GB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Consilier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economic</a:t>
            </a:r>
            <a:endParaRPr lang="en-GB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Analist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economic</a:t>
            </a:r>
            <a:endParaRPr lang="en-GB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Specialist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structurilor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guvernamentale</a:t>
            </a:r>
            <a:endParaRPr lang="en-GB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Economist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domeniul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muncii</a:t>
            </a:r>
            <a:endParaRPr lang="en-GB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Cercetător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economist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economia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generală</a:t>
            </a:r>
            <a:endParaRPr lang="en-GB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Dezvoltarea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politici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economice</a:t>
            </a:r>
            <a:endParaRPr lang="en-GB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Coordonator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realizare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politicilor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</a:t>
            </a:r>
            <a:r>
              <a:rPr lang="en-GB" sz="2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economică</a:t>
            </a:r>
            <a:endParaRPr lang="en-GB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282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D592FE6-88CE-36E8-5874-9776BBADE2BB}"/>
              </a:ext>
            </a:extLst>
          </p:cNvPr>
          <p:cNvSpPr txBox="1">
            <a:spLocks/>
          </p:cNvSpPr>
          <p:nvPr/>
        </p:nvSpPr>
        <p:spPr>
          <a:xfrm>
            <a:off x="2328421" y="150043"/>
            <a:ext cx="9115718" cy="642043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sz="96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Discipline </a:t>
            </a:r>
            <a:r>
              <a:rPr lang="ro-RO" sz="96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 care le vei studia la programul de masterat 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o-RO" sz="96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ECONOMIE EUROPEANĂ</a:t>
            </a:r>
            <a:endParaRPr lang="en-GB" sz="9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Guvernarea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multi-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nivel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UE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accesarea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fondurilor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europene</a:t>
            </a:r>
            <a:endParaRPr lang="en-GB" sz="6400" b="1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Concurență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Competitivitate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Uniunea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Europeană</a:t>
            </a:r>
            <a:endParaRPr lang="en-GB" sz="6400" b="1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Strategii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afaceri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Uniunea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Europeană</a:t>
            </a:r>
            <a:endParaRPr lang="en-GB" sz="6400" b="1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o-RO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Industrii creative și digitalizare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afacerilor</a:t>
            </a:r>
            <a:endParaRPr lang="en-GB" sz="6400" b="1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o-RO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Analiza econometrică și fundamentarea deciziilor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afaceri</a:t>
            </a:r>
            <a:endParaRPr lang="en-GB" sz="6400" b="1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Politicile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economice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comune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Uniunii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Europene</a:t>
            </a:r>
            <a:endParaRPr lang="en-GB" sz="6400" b="1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Uniunea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Economică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Monetară</a:t>
            </a:r>
            <a:endParaRPr lang="en-GB" sz="6400" b="1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Macroeconomie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Europeană</a:t>
            </a:r>
            <a:endParaRPr lang="en-GB" sz="6400" b="1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Mecanisme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convergenţă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coeziune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UE</a:t>
            </a:r>
            <a:endParaRPr lang="en-GB" sz="6400" b="1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Modelul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european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integrare</a:t>
            </a:r>
            <a:endParaRPr lang="en-GB" sz="6400" b="1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Politici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regională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Uniunea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Europeană</a:t>
            </a:r>
            <a:endParaRPr lang="en-GB" sz="6400" b="1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Fundamentarea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coordonarea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politicilor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economice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Uniunea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Europeană</a:t>
            </a:r>
            <a:endParaRPr lang="en-GB" sz="6400" b="1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Uniunea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Europeană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6400" b="1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sistemul</a:t>
            </a:r>
            <a:r>
              <a:rPr lang="en-GB" sz="6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global</a:t>
            </a:r>
            <a:endParaRPr lang="en-GB" sz="6400" b="1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461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8561D99-B51C-454B-3CC7-3536ABFBB965}"/>
              </a:ext>
            </a:extLst>
          </p:cNvPr>
          <p:cNvSpPr txBox="1">
            <a:spLocks/>
          </p:cNvSpPr>
          <p:nvPr/>
        </p:nvSpPr>
        <p:spPr>
          <a:xfrm>
            <a:off x="1913640" y="150043"/>
            <a:ext cx="9530499" cy="642043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7400" b="1" kern="100" dirty="0" err="1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Absolvenții</a:t>
            </a:r>
            <a:r>
              <a:rPr lang="en-GB" sz="74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7400" b="1" kern="100" dirty="0" err="1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nostri</a:t>
            </a:r>
            <a:r>
              <a:rPr lang="en-GB" sz="74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s-au </a:t>
            </a:r>
            <a:r>
              <a:rPr lang="en-GB" sz="7400" b="1" kern="100" dirty="0" err="1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angajat</a:t>
            </a:r>
            <a:r>
              <a:rPr lang="en-GB" sz="74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7400" b="1" kern="100" dirty="0" err="1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74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7400" b="1" kern="100" dirty="0" err="1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Instituții</a:t>
            </a:r>
            <a:r>
              <a:rPr lang="en-GB" sz="74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GB" sz="7400" b="1" kern="100" dirty="0" err="1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Companii</a:t>
            </a:r>
            <a:r>
              <a:rPr lang="en-GB" sz="74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7400" b="1" kern="100" dirty="0" err="1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partenere</a:t>
            </a:r>
            <a:r>
              <a:rPr lang="en-GB" sz="7400" b="1" kern="100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 ASE/FAETA, precum:</a:t>
            </a:r>
            <a:endParaRPr lang="en-GB" sz="7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Banca Na</a:t>
            </a:r>
            <a:r>
              <a:rPr lang="ro-RO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țională</a:t>
            </a:r>
            <a:r>
              <a:rPr lang="ro-RO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României</a:t>
            </a:r>
            <a:endParaRPr lang="en-GB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Ministerul</a:t>
            </a: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Finanțelor</a:t>
            </a: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Publice</a:t>
            </a:r>
            <a:endParaRPr lang="en-GB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Ministerul</a:t>
            </a: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Fondurilor</a:t>
            </a: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Europene</a:t>
            </a:r>
            <a:endParaRPr lang="en-GB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Ernst&amp;Young</a:t>
            </a: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PricewaterhouseCoopers</a:t>
            </a:r>
            <a:endParaRPr lang="en-GB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Deloitte</a:t>
            </a:r>
            <a:endParaRPr lang="en-GB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Hewlett Packard</a:t>
            </a:r>
            <a:endParaRPr lang="en-GB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Banca </a:t>
            </a: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Comercială</a:t>
            </a: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Română</a:t>
            </a:r>
            <a:endParaRPr lang="en-GB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Ministerul</a:t>
            </a: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Economiei</a:t>
            </a:r>
            <a:endParaRPr lang="en-GB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Departamentul</a:t>
            </a: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Investitii</a:t>
            </a: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Străine</a:t>
            </a: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Consiliul</a:t>
            </a: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Concurenței</a:t>
            </a:r>
            <a:endParaRPr lang="en-GB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Institutul</a:t>
            </a: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Prognoză</a:t>
            </a: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Economică</a:t>
            </a:r>
            <a:r>
              <a:rPr lang="en-GB" sz="6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6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Unicredit</a:t>
            </a:r>
            <a:endParaRPr lang="en-GB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656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Custom 8">
      <a:dk1>
        <a:srgbClr val="0070C0"/>
      </a:dk1>
      <a:lt1>
        <a:sysClr val="window" lastClr="FFFFFF"/>
      </a:lt1>
      <a:dk2>
        <a:srgbClr val="323232"/>
      </a:dk2>
      <a:lt2>
        <a:srgbClr val="D8D8D8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53</TotalTime>
  <Words>583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Corbel</vt:lpstr>
      <vt:lpstr>Symbol</vt:lpstr>
      <vt:lpstr>Times New Roman</vt:lpstr>
      <vt:lpstr>Wingdings</vt:lpstr>
      <vt:lpstr>Parallax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Marinas Marius</dc:creator>
  <cp:lastModifiedBy>Marinas Marius</cp:lastModifiedBy>
  <cp:revision>7</cp:revision>
  <dcterms:created xsi:type="dcterms:W3CDTF">2023-05-23T20:15:12Z</dcterms:created>
  <dcterms:modified xsi:type="dcterms:W3CDTF">2023-05-23T21:08:31Z</dcterms:modified>
</cp:coreProperties>
</file>